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161149995139495"/>
          <c:y val="3.8617102210049832E-2"/>
          <c:w val="0.58302967337416156"/>
          <c:h val="0.55642150709422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МКОУ Гаврилковская ош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65</c:v>
                </c:pt>
                <c:pt idx="1">
                  <c:v>62</c:v>
                </c:pt>
                <c:pt idx="2">
                  <c:v>65</c:v>
                </c:pt>
                <c:pt idx="3">
                  <c:v>73</c:v>
                </c:pt>
                <c:pt idx="4">
                  <c:v>49</c:v>
                </c:pt>
                <c:pt idx="5">
                  <c:v>70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65</c:v>
                </c:pt>
                <c:pt idx="1">
                  <c:v>71</c:v>
                </c:pt>
                <c:pt idx="2">
                  <c:v>69</c:v>
                </c:pt>
                <c:pt idx="3">
                  <c:v>65</c:v>
                </c:pt>
                <c:pt idx="4">
                  <c:v>74</c:v>
                </c:pt>
                <c:pt idx="5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548736"/>
        <c:axId val="56550528"/>
      </c:barChart>
      <c:catAx>
        <c:axId val="565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550528"/>
        <c:crosses val="autoZero"/>
        <c:auto val="1"/>
        <c:lblAlgn val="ctr"/>
        <c:lblOffset val="100"/>
        <c:noMultiLvlLbl val="0"/>
      </c:catAx>
      <c:valAx>
        <c:axId val="56550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548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МКОУ Гаврилковская ош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66</c:v>
                </c:pt>
                <c:pt idx="1">
                  <c:v>74</c:v>
                </c:pt>
                <c:pt idx="2">
                  <c:v>64</c:v>
                </c:pt>
                <c:pt idx="3">
                  <c:v>73</c:v>
                </c:pt>
                <c:pt idx="4">
                  <c:v>70</c:v>
                </c:pt>
                <c:pt idx="5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66</c:v>
                </c:pt>
                <c:pt idx="1">
                  <c:v>70</c:v>
                </c:pt>
                <c:pt idx="2">
                  <c:v>64</c:v>
                </c:pt>
                <c:pt idx="3">
                  <c:v>70</c:v>
                </c:pt>
                <c:pt idx="4">
                  <c:v>72</c:v>
                </c:pt>
                <c:pt idx="5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642112"/>
        <c:axId val="50528640"/>
      </c:barChart>
      <c:catAx>
        <c:axId val="4764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528640"/>
        <c:crosses val="autoZero"/>
        <c:auto val="1"/>
        <c:lblAlgn val="ctr"/>
        <c:lblOffset val="100"/>
        <c:noMultiLvlLbl val="0"/>
      </c:catAx>
      <c:valAx>
        <c:axId val="5052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642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МКОУ Гаврилковская ош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</c:v>
                </c:pt>
                <c:pt idx="1">
                  <c:v>71</c:v>
                </c:pt>
                <c:pt idx="2">
                  <c:v>55</c:v>
                </c:pt>
                <c:pt idx="3">
                  <c:v>58</c:v>
                </c:pt>
                <c:pt idx="4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45E99E8-4491-4682-8F0E-D81C08AA216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38ADC75-E36F-45EA-B2BC-7AF1C62B1AD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4104456"/>
          </a:xfrm>
        </p:spPr>
        <p:txBody>
          <a:bodyPr>
            <a:noAutofit/>
          </a:bodyPr>
          <a:lstStyle/>
          <a:p>
            <a:r>
              <a:rPr lang="ru-RU" sz="4800" dirty="0" smtClean="0"/>
              <a:t>Анализ результатов тестирования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 smtClean="0"/>
              <a:t>«</a:t>
            </a:r>
            <a:r>
              <a:rPr lang="ru-RU" sz="4800" dirty="0" err="1" smtClean="0"/>
              <a:t>Интенсив</a:t>
            </a:r>
            <a:r>
              <a:rPr lang="ru-RU" sz="4800" dirty="0" smtClean="0"/>
              <a:t> Я Учитель 3.0»</a:t>
            </a:r>
            <a:br>
              <a:rPr lang="ru-RU" sz="4800" dirty="0" smtClean="0"/>
            </a:br>
            <a:r>
              <a:rPr lang="ru-RU" sz="4800" dirty="0" smtClean="0"/>
              <a:t> учителей МКОУ Гаврилковская основная школа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15599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93388"/>
            <a:ext cx="8229600" cy="5530626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 smtClean="0"/>
              <a:t>Педагогический состав школы: 9 чел.</a:t>
            </a:r>
            <a:br>
              <a:rPr lang="ru-RU" sz="2700" b="1" dirty="0" smtClean="0"/>
            </a:br>
            <a:r>
              <a:rPr lang="ru-RU" sz="2700" b="1" dirty="0" smtClean="0"/>
              <a:t>Прошли тестирование по всем</a:t>
            </a:r>
            <a:br>
              <a:rPr lang="ru-RU" sz="2700" b="1" dirty="0" smtClean="0"/>
            </a:br>
            <a:r>
              <a:rPr lang="ru-RU" sz="2700" b="1" dirty="0" smtClean="0"/>
              <a:t> 4 компетенциям: 9 чел. 100%</a:t>
            </a:r>
            <a:br>
              <a:rPr lang="ru-RU" sz="2700" b="1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chemeClr val="tx1"/>
                </a:solidFill>
              </a:rPr>
              <a:t>1.</a:t>
            </a:r>
            <a:r>
              <a:rPr lang="ru-RU" sz="2700" b="1" dirty="0" smtClean="0">
                <a:solidFill>
                  <a:schemeClr val="tx1"/>
                </a:solidFill>
              </a:rPr>
              <a:t>Цифровые компетенции педагога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2.</a:t>
            </a:r>
            <a:r>
              <a:rPr lang="ru-RU" sz="2700" b="1" i="0" dirty="0" smtClean="0">
                <a:solidFill>
                  <a:schemeClr val="tx1"/>
                </a:solidFill>
                <a:effectLst/>
                <a:latin typeface="var(--font-family-heading)"/>
              </a:rPr>
              <a:t> Компетенции успешного современного учителя</a:t>
            </a:r>
            <a:br>
              <a:rPr lang="ru-RU" sz="2700" b="1" i="0" dirty="0" smtClean="0">
                <a:solidFill>
                  <a:schemeClr val="tx1"/>
                </a:solidFill>
                <a:effectLst/>
                <a:latin typeface="var(--font-family-heading)"/>
              </a:rPr>
            </a:br>
            <a:r>
              <a:rPr lang="ru-RU" sz="2700" b="1" i="0" dirty="0" smtClean="0">
                <a:solidFill>
                  <a:schemeClr val="tx1"/>
                </a:solidFill>
                <a:effectLst/>
                <a:latin typeface="var(--font-family-heading)"/>
              </a:rPr>
              <a:t>3. Компетенции учителя по формированию функциональной грамотности учеников</a:t>
            </a:r>
            <a:br>
              <a:rPr lang="ru-RU" sz="2700" b="1" i="0" dirty="0" smtClean="0">
                <a:solidFill>
                  <a:schemeClr val="tx1"/>
                </a:solidFill>
                <a:effectLst/>
                <a:latin typeface="var(--font-family-heading)"/>
              </a:rPr>
            </a:br>
            <a:r>
              <a:rPr lang="ru-RU" sz="2700" b="1" i="0" dirty="0" smtClean="0">
                <a:solidFill>
                  <a:schemeClr val="tx1"/>
                </a:solidFill>
                <a:effectLst/>
                <a:latin typeface="var(--font-family-heading)"/>
              </a:rPr>
              <a:t>4. Работа с трудным поведением</a:t>
            </a:r>
            <a:r>
              <a:rPr lang="ru-RU" sz="2700" b="1" i="0" dirty="0" smtClean="0">
                <a:solidFill>
                  <a:srgbClr val="2B2B2B"/>
                </a:solidFill>
                <a:effectLst/>
                <a:latin typeface="var(--font-family-heading)"/>
              </a:rPr>
              <a:t/>
            </a:r>
            <a:br>
              <a:rPr lang="ru-RU" sz="2700" b="1" i="0" dirty="0" smtClean="0">
                <a:solidFill>
                  <a:srgbClr val="2B2B2B"/>
                </a:solidFill>
                <a:effectLst/>
                <a:latin typeface="var(--font-family-heading)"/>
              </a:rPr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67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компетенции педагога – 9чел.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профильный показатель по школе  - 60%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результаты учителей по стране (сравнение по численности обучающихся) – 64%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57" y="2420888"/>
            <a:ext cx="8229600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39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2400" b="1" dirty="0" smtClean="0">
                <a:solidFill>
                  <a:schemeClr val="accent1"/>
                </a:solidFill>
                <a:latin typeface="var(--font-family-heading)"/>
              </a:rPr>
              <a:t>Компетенции </a:t>
            </a:r>
            <a:r>
              <a:rPr lang="ru-RU" sz="2400" b="1" dirty="0">
                <a:solidFill>
                  <a:schemeClr val="accent1"/>
                </a:solidFill>
                <a:latin typeface="var(--font-family-heading)"/>
              </a:rPr>
              <a:t>успешного современного </a:t>
            </a:r>
            <a:r>
              <a:rPr lang="ru-RU" sz="2400" b="1" dirty="0" smtClean="0">
                <a:solidFill>
                  <a:schemeClr val="accent1"/>
                </a:solidFill>
                <a:latin typeface="var(--font-family-heading)"/>
              </a:rPr>
              <a:t>учителя </a:t>
            </a:r>
            <a:r>
              <a:rPr lang="ru-RU" sz="2400" b="1" dirty="0" smtClean="0">
                <a:solidFill>
                  <a:srgbClr val="2B2B2B"/>
                </a:solidFill>
                <a:latin typeface="var(--font-family-heading)"/>
              </a:rPr>
              <a:t/>
            </a:r>
            <a:br>
              <a:rPr lang="ru-RU" sz="24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400" b="1" dirty="0" smtClean="0">
                <a:solidFill>
                  <a:srgbClr val="2B2B2B"/>
                </a:solidFill>
                <a:latin typeface="var(--font-family-heading)"/>
              </a:rPr>
              <a:t/>
            </a:r>
            <a:br>
              <a:rPr lang="ru-RU" sz="24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1.Анализ своих действий – 65%</a:t>
            </a:r>
            <a:b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2.Ориентация на результат - 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62%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/>
            </a:r>
            <a:b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3. Умение сотрудничать с коллегами –65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%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 </a:t>
            </a:r>
            <a:b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4. Умение формировать развивающую среду для учеников – 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73%</a:t>
            </a: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/>
            </a:r>
            <a:b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5. Индивидуальный подход к каждому ученику – 49%</a:t>
            </a:r>
            <a:b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</a:br>
            <a:r>
              <a:rPr lang="ru-RU" sz="2000" b="1" dirty="0" smtClean="0">
                <a:solidFill>
                  <a:srgbClr val="2B2B2B"/>
                </a:solidFill>
                <a:latin typeface="var(--font-family-heading)"/>
              </a:rPr>
              <a:t>6. Умение создавать в классе здоровую атмосферу – 70%</a:t>
            </a:r>
            <a:endParaRPr lang="ru-RU" sz="2000" dirty="0"/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217916"/>
              </p:ext>
            </p:extLst>
          </p:nvPr>
        </p:nvGraphicFramePr>
        <p:xfrm>
          <a:off x="611560" y="4077072"/>
          <a:ext cx="8208912" cy="2668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5991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374888"/>
              </p:ext>
            </p:extLst>
          </p:nvPr>
        </p:nvGraphicFramePr>
        <p:xfrm>
          <a:off x="323528" y="3573016"/>
          <a:ext cx="82296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332656"/>
            <a:ext cx="89644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chemeClr val="accent1"/>
                </a:solidFill>
                <a:effectLst/>
                <a:latin typeface="var(--font-family-heading)"/>
              </a:rPr>
              <a:t>Компетенции учителя по формированию функциональной грамотности учеников</a:t>
            </a:r>
          </a:p>
          <a:p>
            <a:r>
              <a:rPr lang="ru-RU" b="1" dirty="0" smtClean="0">
                <a:solidFill>
                  <a:srgbClr val="2B2B2B"/>
                </a:solidFill>
                <a:latin typeface="var(--font-family-heading)"/>
              </a:rPr>
              <a:t>1.</a:t>
            </a:r>
            <a:r>
              <a:rPr lang="ru-RU" b="1" dirty="0"/>
              <a:t> Способность формировать у учеников глобальные </a:t>
            </a:r>
            <a:r>
              <a:rPr lang="ru-RU" b="1" dirty="0" smtClean="0"/>
              <a:t>компетенции – 66%</a:t>
            </a:r>
            <a:endParaRPr lang="ru-RU" b="1" dirty="0"/>
          </a:p>
          <a:p>
            <a:r>
              <a:rPr lang="ru-RU" b="1" dirty="0" smtClean="0"/>
              <a:t>2.</a:t>
            </a:r>
            <a:r>
              <a:rPr lang="ru-RU" b="1" dirty="0"/>
              <a:t> Способность формировать у учеников креативное </a:t>
            </a:r>
            <a:r>
              <a:rPr lang="ru-RU" b="1" dirty="0" smtClean="0"/>
              <a:t>мышление – 74%</a:t>
            </a:r>
            <a:endParaRPr lang="ru-RU" b="1" dirty="0"/>
          </a:p>
          <a:p>
            <a:r>
              <a:rPr lang="ru-RU" b="1" dirty="0" smtClean="0"/>
              <a:t>3.</a:t>
            </a:r>
            <a:r>
              <a:rPr lang="ru-RU" b="1" dirty="0"/>
              <a:t> Способность формировать у учеников математическую </a:t>
            </a:r>
            <a:r>
              <a:rPr lang="ru-RU" b="1" dirty="0" smtClean="0"/>
              <a:t>грамотность – 64%</a:t>
            </a:r>
            <a:endParaRPr lang="ru-RU" b="1" dirty="0"/>
          </a:p>
          <a:p>
            <a:r>
              <a:rPr lang="ru-RU" b="1" dirty="0" smtClean="0"/>
              <a:t>4.</a:t>
            </a:r>
            <a:r>
              <a:rPr lang="ru-RU" b="1" dirty="0"/>
              <a:t> Способность формировать у учеников финансовую </a:t>
            </a:r>
            <a:r>
              <a:rPr lang="ru-RU" b="1" dirty="0" smtClean="0"/>
              <a:t>грамотность – 73%</a:t>
            </a:r>
            <a:endParaRPr lang="ru-RU" b="1" dirty="0"/>
          </a:p>
          <a:p>
            <a:r>
              <a:rPr lang="ru-RU" b="1" dirty="0" smtClean="0"/>
              <a:t>5.</a:t>
            </a:r>
            <a:r>
              <a:rPr lang="ru-RU" b="1" dirty="0"/>
              <a:t> Способность формировать у учеников читательскую </a:t>
            </a:r>
            <a:r>
              <a:rPr lang="ru-RU" b="1" dirty="0" smtClean="0"/>
              <a:t>грамотность – 70%</a:t>
            </a:r>
            <a:endParaRPr lang="ru-RU" b="1" dirty="0"/>
          </a:p>
          <a:p>
            <a:r>
              <a:rPr lang="ru-RU" b="1" dirty="0" smtClean="0"/>
              <a:t>6.</a:t>
            </a:r>
            <a:r>
              <a:rPr lang="ru-RU" b="1" dirty="0"/>
              <a:t> Способность формировать у учеников естественно—научную </a:t>
            </a:r>
            <a:r>
              <a:rPr lang="ru-RU" b="1" dirty="0" smtClean="0"/>
              <a:t>грамотность – 79%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710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269110"/>
              </p:ext>
            </p:extLst>
          </p:nvPr>
        </p:nvGraphicFramePr>
        <p:xfrm>
          <a:off x="250825" y="2780928"/>
          <a:ext cx="8229600" cy="3700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332656"/>
            <a:ext cx="86409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chemeClr val="accent1"/>
                </a:solidFill>
                <a:effectLst/>
                <a:latin typeface="var(--font-family-heading)"/>
              </a:rPr>
              <a:t>Работа с трудным поведением </a:t>
            </a:r>
          </a:p>
          <a:p>
            <a:endParaRPr lang="ru-RU" b="1" i="0" dirty="0" smtClean="0">
              <a:solidFill>
                <a:schemeClr val="accent1"/>
              </a:solidFill>
              <a:effectLst/>
              <a:latin typeface="var(--font-family-heading)"/>
            </a:endParaRPr>
          </a:p>
          <a:p>
            <a:r>
              <a:rPr lang="ru-RU" b="1" dirty="0" smtClean="0">
                <a:solidFill>
                  <a:srgbClr val="2B2B2B"/>
                </a:solidFill>
                <a:latin typeface="var(--font-family-heading)"/>
              </a:rPr>
              <a:t>1.</a:t>
            </a:r>
            <a:r>
              <a:rPr lang="ru-RU" b="1" dirty="0"/>
              <a:t> Реагирование на проявления трудного </a:t>
            </a:r>
            <a:r>
              <a:rPr lang="ru-RU" b="1" dirty="0" smtClean="0"/>
              <a:t>поведения – 71%</a:t>
            </a:r>
            <a:endParaRPr lang="ru-RU" b="1" dirty="0"/>
          </a:p>
          <a:p>
            <a:r>
              <a:rPr lang="ru-RU" b="1" i="0" dirty="0" smtClean="0">
                <a:solidFill>
                  <a:srgbClr val="2B2B2B"/>
                </a:solidFill>
                <a:effectLst/>
                <a:latin typeface="var(--font-family-heading)"/>
              </a:rPr>
              <a:t>2.</a:t>
            </a:r>
            <a:r>
              <a:rPr lang="ru-RU" b="1" dirty="0"/>
              <a:t> Выстраивание стратегии работы с трудным </a:t>
            </a:r>
            <a:r>
              <a:rPr lang="ru-RU" b="1" dirty="0" smtClean="0"/>
              <a:t>поведением – 71%</a:t>
            </a:r>
            <a:endParaRPr lang="ru-RU" b="1" dirty="0"/>
          </a:p>
          <a:p>
            <a:r>
              <a:rPr lang="ru-RU" b="1" i="0" dirty="0" smtClean="0">
                <a:solidFill>
                  <a:srgbClr val="2B2B2B"/>
                </a:solidFill>
                <a:effectLst/>
                <a:latin typeface="var(--font-family-heading)"/>
              </a:rPr>
              <a:t>3.</a:t>
            </a:r>
            <a:r>
              <a:rPr lang="ru-RU" b="1" dirty="0"/>
              <a:t> Анализ причин трудного </a:t>
            </a:r>
            <a:r>
              <a:rPr lang="ru-RU" b="1" dirty="0" smtClean="0"/>
              <a:t>поведения – 55%</a:t>
            </a:r>
            <a:endParaRPr lang="ru-RU" b="1" dirty="0"/>
          </a:p>
          <a:p>
            <a:r>
              <a:rPr lang="ru-RU" b="1" i="0" dirty="0" smtClean="0">
                <a:solidFill>
                  <a:srgbClr val="2B2B2B"/>
                </a:solidFill>
                <a:effectLst/>
                <a:latin typeface="var(--font-family-heading)"/>
              </a:rPr>
              <a:t>4.</a:t>
            </a:r>
            <a:r>
              <a:rPr lang="ru-RU" b="1" dirty="0"/>
              <a:t> Выявление трудного </a:t>
            </a:r>
            <a:r>
              <a:rPr lang="ru-RU" b="1" dirty="0" smtClean="0"/>
              <a:t>поведения – 58%</a:t>
            </a:r>
            <a:endParaRPr lang="ru-RU" b="1" dirty="0"/>
          </a:p>
          <a:p>
            <a:r>
              <a:rPr lang="ru-RU" b="1" i="0" dirty="0" smtClean="0">
                <a:solidFill>
                  <a:srgbClr val="2B2B2B"/>
                </a:solidFill>
                <a:effectLst/>
                <a:latin typeface="var(--font-family-heading)"/>
              </a:rPr>
              <a:t>5.</a:t>
            </a:r>
            <a:r>
              <a:rPr lang="ru-RU" b="1" dirty="0"/>
              <a:t> Анализ своей работы с трудным </a:t>
            </a:r>
            <a:r>
              <a:rPr lang="ru-RU" b="1" dirty="0" smtClean="0"/>
              <a:t>поведением – 69%</a:t>
            </a:r>
            <a:endParaRPr lang="ru-RU" b="1" dirty="0"/>
          </a:p>
          <a:p>
            <a:endParaRPr lang="ru-RU" b="1" i="0" dirty="0" smtClean="0">
              <a:solidFill>
                <a:srgbClr val="2B2B2B"/>
              </a:solidFill>
              <a:effectLst/>
              <a:latin typeface="var(--font-family-heading)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01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В результате тестирования выявлены слабые стороны</a:t>
            </a:r>
            <a:r>
              <a:rPr lang="ru-RU" dirty="0" smtClean="0">
                <a:solidFill>
                  <a:schemeClr val="accent1"/>
                </a:solidFill>
              </a:rPr>
              <a:t>:</a:t>
            </a:r>
          </a:p>
          <a:p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компетенции педагога – 60%</a:t>
            </a:r>
          </a:p>
          <a:p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подход к каждому ученику – 49%</a:t>
            </a:r>
          </a:p>
          <a:p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причин трудного поведения – 55%</a:t>
            </a:r>
          </a:p>
          <a:p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трудного поведения – 58%</a:t>
            </a:r>
          </a:p>
        </p:txBody>
      </p:sp>
    </p:spTree>
    <p:extLst>
      <p:ext uri="{BB962C8B-B14F-4D97-AF65-F5344CB8AC3E}">
        <p14:creationId xmlns:p14="http://schemas.microsoft.com/office/powerpoint/2010/main" val="116697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В соответствии рекомендациями педагоги прошли курсы :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«СДВГ у детей рекомендации учителю» – 4 человек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«Функциональная грамотность: развиваем в средней и старшей школе – Модуль «Формирование математической грамотности» – 1 чел.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87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Сертификаты о прохождении тестов и курсов прилагаются.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405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106</TotalTime>
  <Words>101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Анализ результатов тестирования  «Интенсив Я Учитель 3.0»  учителей МКОУ Гаврилковская основная школа</vt:lpstr>
      <vt:lpstr>    Педагогический состав школы: 9 чел. Прошли тестирование по всем  4 компетенциям: 9 чел. 100%  1.Цифровые компетенции педагога 2. Компетенции успешного современного учителя 3. Компетенции учителя по формированию функциональной грамотности учеников 4. Работа с трудным поведением     </vt:lpstr>
      <vt:lpstr>Цифровые компетенции педагога – 9чел. Средний профильный показатель по школе  - 60% Средние результаты учителей по стране (сравнение по численности обучающихся) – 64%</vt:lpstr>
      <vt:lpstr>Компетенции успешного современного учителя   1.Анализ своих действий – 65% 2.Ориентация на результат - 62% 3. Умение сотрудничать с коллегами –65%  4. Умение формировать развивающую среду для учеников – 73% 5. Индивидуальный подход к каждому ученику – 49% 6. Умение создавать в классе здоровую атмосферу – 70%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тестирования «ЯУчитель»  учителей МКОУ Гаврилковская основная школа</dc:title>
  <dc:creator>Светлана</dc:creator>
  <cp:lastModifiedBy>Светлана</cp:lastModifiedBy>
  <cp:revision>11</cp:revision>
  <dcterms:created xsi:type="dcterms:W3CDTF">2021-06-24T10:40:48Z</dcterms:created>
  <dcterms:modified xsi:type="dcterms:W3CDTF">2021-06-24T12:27:19Z</dcterms:modified>
</cp:coreProperties>
</file>